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7"/>
  </p:notesMasterIdLst>
  <p:sldIdLst>
    <p:sldId id="256" r:id="rId2"/>
    <p:sldId id="272" r:id="rId3"/>
    <p:sldId id="259" r:id="rId4"/>
    <p:sldId id="261" r:id="rId5"/>
    <p:sldId id="268" r:id="rId6"/>
    <p:sldId id="269" r:id="rId7"/>
    <p:sldId id="257" r:id="rId8"/>
    <p:sldId id="262" r:id="rId9"/>
    <p:sldId id="267" r:id="rId10"/>
    <p:sldId id="270" r:id="rId11"/>
    <p:sldId id="258" r:id="rId12"/>
    <p:sldId id="271" r:id="rId13"/>
    <p:sldId id="263" r:id="rId14"/>
    <p:sldId id="265" r:id="rId15"/>
    <p:sldId id="266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0T17:18:22.382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23 17 124,'-6'-3'328,"-4"0"-116,4-2-220,18-1-492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0T17:18:23.260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191 244 156,'0'-22'567,"1"16"-455,-1 0-1,0 1 0,0-1 0,0 1 0,-1-1 0,0 0 1,0 1-1,-1-1 0,1 1 0,-5-9 0,3 4-156,-2 1-1,1 0 0,-1 0 1,0 0-1,-1 0 0,0 1 1,0 0-1,-1 0 1,0 1-1,-1-1 0,1 2 1,-1-1-1,-1 1 0,1 0 1,-1 1-1,0 0 1,0 0-1,0 1 0,-1 0 1,-11-2-1,3 2-310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38EBBE4-721B-4AE6-9483-E394C1E7FA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CF551F-52A2-425F-8BAD-DF919746501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13C5193-9825-4404-8C47-5F23DA0411C3}" type="datetimeFigureOut">
              <a:rPr lang="en-US"/>
              <a:pPr>
                <a:defRPr/>
              </a:pPr>
              <a:t>2/24/2024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20549B8-5670-4AF0-9E93-C06C264536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A559B5F-E686-43ED-8E22-CE885BE8B3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59AAF-D57A-41BD-BD6E-092BC347E48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E6A93-85E7-4762-8BBD-CA63EDF0E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8D5C8DB-37F8-41FF-8859-553273060B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45CA6828-F88E-44B6-857C-1B0E4442B61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851A928B-4DC9-4FAF-881C-46B266C1C4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B7ED1AA1-5168-48AD-9EE1-4C1BD07C8E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83E13E5-CC5E-4336-AADF-5FA2D377FB0A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DCDA9EC3-32F8-4495-BA55-71484A2FC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8A592399-7DCC-40E6-A1ED-B1FB13C240C3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310BAD6-0CAA-40A1-AE44-A985E8FBAC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401AD94-52B3-4553-AECD-4C09F4EBE2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28372DDD-660B-4813-B0AA-B3790727BF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62798-7B56-4762-A172-94E46CD959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590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F29F9A-EB0D-4C83-BA63-46790CD906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8A78CB4-71C5-4304-A75B-EB951C3888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6635233-15A4-4ED2-8410-A7D4006D75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C4F0E-8928-42A0-A242-B00C576060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1317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0EA127-7BEB-49D4-AB27-2EE4FA7730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BD1386F-FD0C-49BB-B832-D666FF832E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93B0D43-C488-45E4-9EF5-F3C4BFE363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21C35-9438-469A-9D4D-154DE3887F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563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67A144B-E46C-4E2D-B8DC-4D1DD500A9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D0F773-F9C1-4EE0-9383-FAD1DBAFA5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B9BBF9D-0604-4E8C-9A8F-E573E4FD20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AFE61-8780-460E-8E64-48B712E88F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8672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EB57C6-B190-4A4C-88D0-8403887112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BA909B7-3E59-40E7-9BD4-0084889413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DA49B60-8DC9-421B-B9B0-B31A5EAD95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41A25-8047-4BAF-BE80-0D5C7F9B4D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498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EEF4B7-67FF-4358-8ED5-279C6835BD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6D5C3A-D20C-4F1E-8C22-E016F29CE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9FB1B3-6AD8-4A0A-B349-8F039384CB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49FDB-D74F-4866-853C-48D48567B9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0185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11FF680-4A8F-48EF-9212-27EDB8FE6F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B7BC7EB-927F-411E-B466-B0FA3D4433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B9199F3-8361-40AD-84B3-5F6B370E78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11692-9AF5-40E0-B5F9-36D6709501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177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C138CFF-0F0C-43E6-A783-9E911A3114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88FE0C8-FD8E-4E88-9EED-FC6913C099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1616B0-7FF5-4514-952A-BD94A48974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ACB20-DE14-4968-ADB5-899C2B6591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8289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D4522A2-2B6E-44F1-A498-A724ACB46D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2D1F2E4-1983-4BFE-9E60-BD807C5ECB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FD07D15-7B4A-4C7E-A4B2-977D0DB2FE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A53FD-BE34-4C14-91B3-D98496C391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5597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F2EAB2-3446-4468-80C4-1CF48E6FEB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F41B4A-D02A-4329-83F2-C72E1F23F7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47E3BB-E841-4C36-9430-1F7AEE082E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94AE1-B5D5-46E7-9E92-9FC73DE5B1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161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DED409-07E0-46BB-904B-89C9D2893E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DF679-CE7B-48AF-8594-D8B7D70A9A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7B1767-D114-47FF-9DC4-3FCE8519DE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D1A95-98A5-4E50-8CC0-26A9A69C34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6002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1D97469-2CE1-4A27-8765-56E6977C37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1D58CFB-9EEC-4FBB-B00B-210274E5BE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0964" name="Rectangle 4">
            <a:extLst>
              <a:ext uri="{FF2B5EF4-FFF2-40B4-BE49-F238E27FC236}">
                <a16:creationId xmlns:a16="http://schemas.microsoft.com/office/drawing/2014/main" id="{CB078780-1C7D-45B0-9044-4599CAF2A83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965" name="Rectangle 5">
            <a:extLst>
              <a:ext uri="{FF2B5EF4-FFF2-40B4-BE49-F238E27FC236}">
                <a16:creationId xmlns:a16="http://schemas.microsoft.com/office/drawing/2014/main" id="{C7A9CD17-1602-4635-A2B5-8F623268F98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966" name="Rectangle 6">
            <a:extLst>
              <a:ext uri="{FF2B5EF4-FFF2-40B4-BE49-F238E27FC236}">
                <a16:creationId xmlns:a16="http://schemas.microsoft.com/office/drawing/2014/main" id="{8DC01966-5668-4516-9B68-FBCC0383E68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Garamond" panose="02020404030301010803" pitchFamily="18" charset="0"/>
              </a:defRPr>
            </a:lvl1pPr>
          </a:lstStyle>
          <a:p>
            <a:pPr>
              <a:defRPr/>
            </a:pPr>
            <a:fld id="{8C7DFC41-51B3-4AAC-B9B9-8A5165C658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Freeform 7">
            <a:extLst>
              <a:ext uri="{FF2B5EF4-FFF2-40B4-BE49-F238E27FC236}">
                <a16:creationId xmlns:a16="http://schemas.microsoft.com/office/drawing/2014/main" id="{7120117D-0F32-42E1-A716-FE6813A87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5000"/>
        <a:buFont typeface="Wingdings" panose="05000000000000000000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5000"/>
        <a:buFont typeface="Wingdings" panose="05000000000000000000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5000"/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5000"/>
        <a:buFont typeface="Wingdings" panose="05000000000000000000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bg2"/>
        </a:buClr>
        <a:buSzPct val="4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bg2"/>
        </a:buClr>
        <a:buSzPct val="4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bg2"/>
        </a:buClr>
        <a:buSzPct val="4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bg2"/>
        </a:buClr>
        <a:buSzPct val="4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ustomXml" Target="../ink/ink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0B2F531C-D4E4-434D-91BE-C1087EF3626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Hawkins v. McGee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C8FADFA6-2792-4A1D-BF22-64384BAC33E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Richard Warner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E7BCB-4A53-4833-BEE2-7BCA21950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Tony Harmed?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B4606-7CBA-4A24-9507-3DE2E151E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Fame</a:t>
            </a:r>
          </a:p>
          <a:p>
            <a:r>
              <a:rPr lang="en-US" dirty="0"/>
              <a:t>Money </a:t>
            </a:r>
          </a:p>
          <a:p>
            <a:r>
              <a:rPr lang="en-US" dirty="0"/>
              <a:t>More movie roles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20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B839A-1E1B-46DF-A3A9-490C2FD78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7FA73-91AD-485E-BA7A-7C689E3A0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Promise kept:</a:t>
            </a:r>
          </a:p>
          <a:p>
            <a:pPr lvl="1"/>
            <a:r>
              <a:rPr lang="en-US" dirty="0"/>
              <a:t>Fame, money, more roles</a:t>
            </a:r>
          </a:p>
          <a:p>
            <a:r>
              <a:rPr lang="en-US" dirty="0"/>
              <a:t>Loses caused by the breach:</a:t>
            </a:r>
          </a:p>
          <a:p>
            <a:pPr lvl="1"/>
            <a:r>
              <a:rPr lang="en-US" dirty="0"/>
              <a:t>No fame, money, roles</a:t>
            </a:r>
          </a:p>
          <a:p>
            <a:r>
              <a:rPr lang="en-US" dirty="0"/>
              <a:t>Award:</a:t>
            </a:r>
          </a:p>
          <a:p>
            <a:pPr lvl="1"/>
            <a:r>
              <a:rPr lang="en-US" dirty="0"/>
              <a:t>Monetary value of the difference between money, fame, roles and no money, fame, roles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432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A4BC9-05F3-4738-8DFD-59B3C4A0E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8686800" cy="1139825"/>
          </a:xfrm>
        </p:spPr>
        <p:txBody>
          <a:bodyPr/>
          <a:lstStyle/>
          <a:p>
            <a:r>
              <a:rPr lang="en-US" dirty="0"/>
              <a:t>The Nutritionist And Speech Therapist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BD99A-1D46-4E36-AF06-D46377B07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Tony recover the expenses for nutritionist and speech therapist under the expectation measure of damages?</a:t>
            </a:r>
          </a:p>
          <a:p>
            <a:r>
              <a:rPr lang="en-US" dirty="0"/>
              <a:t>(a) Yes</a:t>
            </a:r>
          </a:p>
          <a:p>
            <a:r>
              <a:rPr lang="en-US" dirty="0"/>
              <a:t>(b) No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785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A8EE0-F62A-48AF-BD9F-348D5B1FF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Doctor’s Fee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0E60B-ABBC-425A-9708-44E41068F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George recover the doctor’s fee under the expectation measure of damages?</a:t>
            </a:r>
          </a:p>
          <a:p>
            <a:r>
              <a:rPr lang="en-US" dirty="0"/>
              <a:t>(a) Yes</a:t>
            </a:r>
          </a:p>
          <a:p>
            <a:r>
              <a:rPr lang="en-US" dirty="0"/>
              <a:t>(b) No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660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EB33C-C252-4E29-8845-FB34D1EDA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Understanding The Three-Step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AE2F8-BFDD-44A8-A6AE-3BFC7EEE9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In many cases, you often find more detailed rules. The </a:t>
            </a:r>
            <a:r>
              <a:rPr lang="en-US" sz="2800" i="1" dirty="0"/>
              <a:t>Hawkins</a:t>
            </a:r>
            <a:r>
              <a:rPr lang="en-US" sz="2800" dirty="0"/>
              <a:t> court, for example, notes:</a:t>
            </a:r>
          </a:p>
          <a:p>
            <a:pPr lvl="2"/>
            <a:r>
              <a:rPr lang="en-US" sz="2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“T</a:t>
            </a:r>
            <a:r>
              <a:rPr lang="en-U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he usual rule of damages </a:t>
            </a:r>
            <a:r>
              <a:rPr lang="en-US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for breach of warranty in the sale of chattels</a:t>
            </a:r>
            <a:r>
              <a:rPr lang="en-U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is applied, and it is held that the measure of damages is the </a:t>
            </a:r>
            <a:r>
              <a:rPr lang="en-US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difference between the value of the machine, if it had corresponded with the warranty </a:t>
            </a:r>
            <a:r>
              <a:rPr lang="en-U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and its </a:t>
            </a:r>
            <a:r>
              <a:rPr lang="en-US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actual value</a:t>
            </a:r>
            <a:r>
              <a:rPr lang="en-U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.”</a:t>
            </a:r>
          </a:p>
          <a:p>
            <a:r>
              <a:rPr lang="en-US" sz="2800" dirty="0">
                <a:solidFill>
                  <a:srgbClr val="000000"/>
                </a:solidFill>
                <a:cs typeface="Arial" panose="020B0604020202020204" pitchFamily="34" charset="0"/>
              </a:rPr>
              <a:t>The more specific rules provide guidance about how to specify the promise-kept and result-of-the-breach positions. 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50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BB75A-C18E-4BA0-8093-D3F5915E4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6F88E-3021-44B5-8298-0E3AFB917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Expectation damages only approximate the goal </a:t>
            </a:r>
            <a:r>
              <a:rPr lang="en-US" dirty="0"/>
              <a:t>of putting the plaintiff in as good a position as he or she would have been if the contract had been performed.</a:t>
            </a:r>
          </a:p>
          <a:p>
            <a:pPr lvl="1"/>
            <a:r>
              <a:rPr lang="en-US" dirty="0"/>
              <a:t>Attorneys’ fees </a:t>
            </a:r>
          </a:p>
          <a:p>
            <a:pPr lvl="1"/>
            <a:r>
              <a:rPr lang="en-US" dirty="0"/>
              <a:t>Stress of litigation</a:t>
            </a:r>
          </a:p>
          <a:p>
            <a:pPr lvl="1"/>
            <a:r>
              <a:rPr lang="en-US" dirty="0"/>
              <a:t>The duty to mitigate damages</a:t>
            </a:r>
          </a:p>
          <a:p>
            <a:pPr lvl="1"/>
            <a:r>
              <a:rPr lang="en-US" dirty="0"/>
              <a:t>The foreseeability limitation</a:t>
            </a:r>
          </a:p>
        </p:txBody>
      </p:sp>
    </p:spTree>
    <p:extLst>
      <p:ext uri="{BB962C8B-B14F-4D97-AF65-F5344CB8AC3E}">
        <p14:creationId xmlns:p14="http://schemas.microsoft.com/office/powerpoint/2010/main" val="1907552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B3F6C-87DA-434C-7A56-58AEC196A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 In Breach of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960BB-65BF-8F17-FE13-EC214C433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There are four aspects to consider:</a:t>
            </a:r>
          </a:p>
          <a:p>
            <a:pPr lvl="1"/>
            <a:r>
              <a:rPr lang="en-US" sz="2800" dirty="0"/>
              <a:t>The basic expectation measure, and three limitations on it:</a:t>
            </a:r>
          </a:p>
          <a:p>
            <a:pPr lvl="2"/>
            <a:r>
              <a:rPr lang="en-US" sz="2800" dirty="0"/>
              <a:t>Mitigation (</a:t>
            </a:r>
            <a:r>
              <a:rPr lang="en-US" sz="2800" dirty="0" err="1"/>
              <a:t>avoidability</a:t>
            </a:r>
            <a:r>
              <a:rPr lang="en-US" sz="2800" dirty="0"/>
              <a:t>)</a:t>
            </a:r>
          </a:p>
          <a:p>
            <a:pPr lvl="2"/>
            <a:r>
              <a:rPr lang="en-US" sz="2800" dirty="0"/>
              <a:t>Foreseeability</a:t>
            </a:r>
          </a:p>
          <a:p>
            <a:pPr lvl="2"/>
            <a:r>
              <a:rPr lang="en-US" sz="2800" dirty="0"/>
              <a:t>Proof </a:t>
            </a:r>
          </a:p>
          <a:p>
            <a:r>
              <a:rPr lang="en-US" dirty="0"/>
              <a:t>Assessing harm is relatively easy because we use the performed contract as a reference point. </a:t>
            </a:r>
          </a:p>
        </p:txBody>
      </p:sp>
    </p:spTree>
    <p:extLst>
      <p:ext uri="{BB962C8B-B14F-4D97-AF65-F5344CB8AC3E}">
        <p14:creationId xmlns:p14="http://schemas.microsoft.com/office/powerpoint/2010/main" val="2760405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D036C-C5BE-434D-A811-4B06A1AEE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6271F-8229-4998-854D-A83FE5800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3637"/>
            <a:ext cx="8229600" cy="5008563"/>
          </a:xfrm>
        </p:spPr>
        <p:txBody>
          <a:bodyPr/>
          <a:lstStyle/>
          <a:p>
            <a:r>
              <a:rPr lang="en-US" dirty="0"/>
              <a:t>George McGee had a small pencil thin scar across the palm of his right hand. </a:t>
            </a:r>
          </a:p>
          <a:p>
            <a:pPr lvl="1"/>
            <a:r>
              <a:rPr lang="en-US" dirty="0"/>
              <a:t>From grabbing barbed wire.</a:t>
            </a:r>
          </a:p>
          <a:p>
            <a:r>
              <a:rPr lang="en-US" dirty="0"/>
              <a:t>Hawkins, the doctor, said "I will guarantee you a perfect hand.“</a:t>
            </a:r>
          </a:p>
          <a:p>
            <a:pPr lvl="1"/>
            <a:r>
              <a:rPr lang="en-US" dirty="0"/>
              <a:t>The doctor planned a skin graft. </a:t>
            </a:r>
          </a:p>
          <a:p>
            <a:r>
              <a:rPr lang="en-US" dirty="0"/>
              <a:t>George agreed to the operation, got a hairy, ugly hand. </a:t>
            </a:r>
          </a:p>
          <a:p>
            <a:r>
              <a:rPr lang="en-US" dirty="0"/>
              <a:t>As a result, </a:t>
            </a:r>
            <a:r>
              <a:rPr lang="en-US" dirty="0" err="1"/>
              <a:t>Geoge</a:t>
            </a:r>
            <a:r>
              <a:rPr lang="en-US" dirty="0"/>
              <a:t> was embarrassed, had poor job prospects, and pain.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4E8C2E7-1478-4A04-8CAE-F12446311A4F}"/>
                  </a:ext>
                </a:extLst>
              </p14:cNvPr>
              <p14:cNvContentPartPr/>
              <p14:nvPr/>
            </p14:nvContentPartPr>
            <p14:xfrm>
              <a:off x="9865102" y="3819233"/>
              <a:ext cx="8280" cy="6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4E8C2E7-1478-4A04-8CAE-F12446311A4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02462" y="3756233"/>
                <a:ext cx="133920" cy="13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FB659C1-58ED-407E-979F-73D73B519822}"/>
                  </a:ext>
                </a:extLst>
              </p14:cNvPr>
              <p14:cNvContentPartPr/>
              <p14:nvPr/>
            </p14:nvContentPartPr>
            <p14:xfrm>
              <a:off x="11713702" y="4018673"/>
              <a:ext cx="69120" cy="882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FB659C1-58ED-407E-979F-73D73B51982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651062" y="3955673"/>
                <a:ext cx="194760" cy="213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4384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D5E1-D257-4B67-8738-AC2711F73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Concern: Breach And Remedy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0138E-B119-4F45-9171-79EBAF513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Court says—correctly—that the purpose of awarding damages is </a:t>
            </a:r>
          </a:p>
          <a:p>
            <a:pPr lvl="1"/>
            <a:r>
              <a:rPr lang="en-US" dirty="0"/>
              <a:t>to put the plaintiff in the same position plaintiff would have been if the defendant had carried out the promise.  </a:t>
            </a:r>
          </a:p>
          <a:p>
            <a:r>
              <a:rPr lang="en-US" dirty="0"/>
              <a:t>This is the </a:t>
            </a:r>
            <a:r>
              <a:rPr lang="en-US" i="1" dirty="0"/>
              <a:t>expectation measure </a:t>
            </a:r>
            <a:r>
              <a:rPr lang="en-US" dirty="0"/>
              <a:t>of damages. </a:t>
            </a:r>
          </a:p>
        </p:txBody>
      </p:sp>
    </p:spTree>
    <p:extLst>
      <p:ext uri="{BB962C8B-B14F-4D97-AF65-F5344CB8AC3E}">
        <p14:creationId xmlns:p14="http://schemas.microsoft.com/office/powerpoint/2010/main" val="805155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83F9E-6750-415D-9643-0B2560C56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Was George Harmed?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E10A0-5570-4DAC-8C18-B245470C4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George’s harms include:</a:t>
            </a:r>
          </a:p>
          <a:p>
            <a:r>
              <a:rPr lang="en-US" dirty="0"/>
              <a:t>(a) A hairy ugly hand</a:t>
            </a:r>
          </a:p>
          <a:p>
            <a:r>
              <a:rPr lang="en-US" dirty="0"/>
              <a:t>(b) Embarrassment </a:t>
            </a:r>
          </a:p>
          <a:p>
            <a:r>
              <a:rPr lang="en-US" dirty="0"/>
              <a:t>(c) Loss of earnings</a:t>
            </a:r>
          </a:p>
          <a:p>
            <a:r>
              <a:rPr lang="en-US" dirty="0"/>
              <a:t>(d) Pain and suffering</a:t>
            </a:r>
          </a:p>
          <a:p>
            <a:r>
              <a:rPr lang="en-US" dirty="0"/>
              <a:t>(e) All of the above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178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BAE7D-D62E-4E02-87C0-B8121A5AB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Else?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44488-8BF7-47A4-8587-7F9D544A3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George’s harms also include the pain and suffering </a:t>
            </a:r>
            <a:r>
              <a:rPr lang="en-US" i="1" dirty="0"/>
              <a:t>normally</a:t>
            </a:r>
            <a:r>
              <a:rPr lang="en-US" dirty="0"/>
              <a:t> part of the operation, and the payment of the doctor’s fee.</a:t>
            </a:r>
          </a:p>
          <a:p>
            <a:r>
              <a:rPr lang="en-US" dirty="0"/>
              <a:t>(a) True</a:t>
            </a:r>
          </a:p>
          <a:p>
            <a:r>
              <a:rPr lang="en-US" dirty="0"/>
              <a:t>(b) False</a:t>
            </a:r>
          </a:p>
        </p:txBody>
      </p:sp>
    </p:spTree>
    <p:extLst>
      <p:ext uri="{BB962C8B-B14F-4D97-AF65-F5344CB8AC3E}">
        <p14:creationId xmlns:p14="http://schemas.microsoft.com/office/powerpoint/2010/main" val="3611114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376DB-6A6F-4D69-994A-BD00AD2A4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Calculating Expectation Damages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F6BBA-3453-448C-A61B-6E1EAC768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Promise kept:</a:t>
            </a:r>
          </a:p>
          <a:p>
            <a:pPr lvl="1"/>
            <a:r>
              <a:rPr lang="en-US" dirty="0"/>
              <a:t>Perfect hand</a:t>
            </a:r>
          </a:p>
          <a:p>
            <a:r>
              <a:rPr lang="en-US" dirty="0"/>
              <a:t>Loses caused by the breach:</a:t>
            </a:r>
          </a:p>
          <a:p>
            <a:pPr lvl="1"/>
            <a:r>
              <a:rPr lang="en-US" dirty="0"/>
              <a:t>Hairy, ugly hand.</a:t>
            </a:r>
          </a:p>
          <a:p>
            <a:r>
              <a:rPr lang="en-US" dirty="0"/>
              <a:t>Award:</a:t>
            </a:r>
          </a:p>
          <a:p>
            <a:pPr lvl="1"/>
            <a:r>
              <a:rPr lang="en-US" dirty="0"/>
              <a:t>Monetary value of the difference between a perfect hand and a hairy ugly hand. </a:t>
            </a:r>
          </a:p>
        </p:txBody>
      </p:sp>
    </p:spTree>
    <p:extLst>
      <p:ext uri="{BB962C8B-B14F-4D97-AF65-F5344CB8AC3E}">
        <p14:creationId xmlns:p14="http://schemas.microsoft.com/office/powerpoint/2010/main" val="184532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1EDE1-B60F-482F-A7A1-9224B502C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Second Restatement of Contracts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E8D8F-BF98-46A6-86DC-850245B73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Restatement says there are three damage rules for breach of contract.</a:t>
            </a:r>
          </a:p>
          <a:p>
            <a:pPr lvl="1"/>
            <a:r>
              <a:rPr lang="en-US" dirty="0"/>
              <a:t>Expectation</a:t>
            </a:r>
          </a:p>
          <a:p>
            <a:pPr lvl="1"/>
            <a:r>
              <a:rPr lang="en-US" dirty="0"/>
              <a:t>Reliance</a:t>
            </a:r>
          </a:p>
          <a:p>
            <a:pPr lvl="1"/>
            <a:r>
              <a:rPr lang="en-US" dirty="0"/>
              <a:t>Restitution</a:t>
            </a:r>
          </a:p>
          <a:p>
            <a:r>
              <a:rPr lang="en-US" dirty="0"/>
              <a:t>Note: Expectation damages are the general rule.</a:t>
            </a:r>
          </a:p>
          <a:p>
            <a:pPr lvl="1"/>
            <a:r>
              <a:rPr lang="en-US" dirty="0"/>
              <a:t>Reliance and restitution are special cases.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154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FF5E0-F876-4215-9520-A6B39BA27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DDE18-E22C-43C6-B630-BD4E4AF77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3637"/>
            <a:ext cx="8229600" cy="4530725"/>
          </a:xfrm>
        </p:spPr>
        <p:txBody>
          <a:bodyPr/>
          <a:lstStyle/>
          <a:p>
            <a:r>
              <a:rPr lang="en-US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Tony signs a contract with a movie company for the part of "Mad Dog" in the movie "Invasion of the Frat Boys", a comedy set in Malibu. In the contract, Tony agrees to gain 50 pounds--since the part calls for him to be fat, and he also agrees to learn to speak without his strong New York accent. Tony hires a nutritionist and a speech therapist, and succeeds in gaining weight and losing his accent. However, the company never makes the movie since the city of Malibu denies it a permit to film in Malibu. The Malibu City Council imposes very stringent requirements for issuing such permits. Films showing Malibu have to be "consistent with the image of Malibu as a dignified and quiet upper-class community." The Council held that "Invasion of the Frat Boys" was not consistent with this image.  </a:t>
            </a:r>
          </a:p>
          <a:p>
            <a:endParaRPr lang="en-US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938508"/>
      </p:ext>
    </p:extLst>
  </p:cSld>
  <p:clrMapOvr>
    <a:masterClrMapping/>
  </p:clrMapOvr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3588</TotalTime>
  <Words>718</Words>
  <Application>Microsoft Office PowerPoint</Application>
  <PresentationFormat>On-screen Show (4:3)</PresentationFormat>
  <Paragraphs>79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Garamond</vt:lpstr>
      <vt:lpstr>Times New Roman</vt:lpstr>
      <vt:lpstr>Wingdings</vt:lpstr>
      <vt:lpstr>Edge</vt:lpstr>
      <vt:lpstr>Hawkins v. McGee</vt:lpstr>
      <vt:lpstr>Harm In Breach of Contract</vt:lpstr>
      <vt:lpstr>Facts</vt:lpstr>
      <vt:lpstr>Our Concern: Breach And Remedy</vt:lpstr>
      <vt:lpstr>How Was George Harmed?</vt:lpstr>
      <vt:lpstr>What Else?</vt:lpstr>
      <vt:lpstr>Calculating Expectation Damages</vt:lpstr>
      <vt:lpstr>The Second Restatement of Contracts</vt:lpstr>
      <vt:lpstr>Tony</vt:lpstr>
      <vt:lpstr>How Is Tony Harmed?</vt:lpstr>
      <vt:lpstr>Tony</vt:lpstr>
      <vt:lpstr>The Nutritionist And Speech Therapist</vt:lpstr>
      <vt:lpstr>The Doctor’s Fee</vt:lpstr>
      <vt:lpstr>Understanding The Three-Step Approach</vt:lpstr>
      <vt:lpstr>Limitations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Wrap Contracts</dc:title>
  <dc:creator>Richard</dc:creator>
  <cp:lastModifiedBy>Richard Warner</cp:lastModifiedBy>
  <cp:revision>534</cp:revision>
  <dcterms:created xsi:type="dcterms:W3CDTF">2004-02-06T21:25:14Z</dcterms:created>
  <dcterms:modified xsi:type="dcterms:W3CDTF">2024-02-24T15:54:37Z</dcterms:modified>
</cp:coreProperties>
</file>